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918400" cy="32918400"/>
  <p:notesSz cx="6858000" cy="9144000"/>
  <p:defaultTextStyle>
    <a:defPPr>
      <a:defRPr lang="en-US"/>
    </a:defPPr>
    <a:lvl1pPr marL="0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1pPr>
    <a:lvl2pPr marL="1580083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2pPr>
    <a:lvl3pPr marL="3160166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3pPr>
    <a:lvl4pPr marL="4740250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4pPr>
    <a:lvl5pPr marL="6320333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5pPr>
    <a:lvl6pPr marL="7900416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6pPr>
    <a:lvl7pPr marL="9480499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7pPr>
    <a:lvl8pPr marL="11060582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8pPr>
    <a:lvl9pPr marL="12640666" algn="l" defTabSz="3160166" rtl="0" eaLnBrk="1" latinLnBrk="0" hangingPunct="1">
      <a:defRPr sz="622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4DFF"/>
    <a:srgbClr val="A44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5"/>
    <p:restoredTop sz="94712"/>
  </p:normalViewPr>
  <p:slideViewPr>
    <p:cSldViewPr snapToGrid="0" snapToObjects="1">
      <p:cViewPr>
        <p:scale>
          <a:sx n="30" d="100"/>
          <a:sy n="30" d="100"/>
        </p:scale>
        <p:origin x="13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5387342"/>
            <a:ext cx="27980640" cy="1146048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7289782"/>
            <a:ext cx="24688800" cy="7947658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91A-39C8-454A-91D3-9BF5A91B387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3ECC-C311-B24D-BF10-520E8FC0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92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91A-39C8-454A-91D3-9BF5A91B387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3ECC-C311-B24D-BF10-520E8FC0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1752600"/>
            <a:ext cx="709803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1752600"/>
            <a:ext cx="20882610" cy="278968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91A-39C8-454A-91D3-9BF5A91B387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3ECC-C311-B24D-BF10-520E8FC0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80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91A-39C8-454A-91D3-9BF5A91B387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3ECC-C311-B24D-BF10-520E8FC0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43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8206749"/>
            <a:ext cx="28392120" cy="13693138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2029429"/>
            <a:ext cx="28392120" cy="7200898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91A-39C8-454A-91D3-9BF5A91B387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3ECC-C311-B24D-BF10-520E8FC0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7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8763000"/>
            <a:ext cx="1399032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8763000"/>
            <a:ext cx="13990320" cy="208864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91A-39C8-454A-91D3-9BF5A91B387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3ECC-C311-B24D-BF10-520E8FC0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09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752607"/>
            <a:ext cx="2839212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8069582"/>
            <a:ext cx="13926024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2024360"/>
            <a:ext cx="13926024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8069582"/>
            <a:ext cx="13994608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2024360"/>
            <a:ext cx="13994608" cy="176860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91A-39C8-454A-91D3-9BF5A91B387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3ECC-C311-B24D-BF10-520E8FC0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8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91A-39C8-454A-91D3-9BF5A91B387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3ECC-C311-B24D-BF10-520E8FC0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99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91A-39C8-454A-91D3-9BF5A91B387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3ECC-C311-B24D-BF10-520E8FC0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194560"/>
            <a:ext cx="10617041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4739647"/>
            <a:ext cx="16664940" cy="233934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9875520"/>
            <a:ext cx="10617041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91A-39C8-454A-91D3-9BF5A91B387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3ECC-C311-B24D-BF10-520E8FC0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3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194560"/>
            <a:ext cx="10617041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4739647"/>
            <a:ext cx="16664940" cy="233934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9875520"/>
            <a:ext cx="10617041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9B91A-39C8-454A-91D3-9BF5A91B387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53ECC-C311-B24D-BF10-520E8FC0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05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752607"/>
            <a:ext cx="2839212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8763000"/>
            <a:ext cx="2839212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9B91A-39C8-454A-91D3-9BF5A91B3873}" type="datetimeFigureOut">
              <a:rPr lang="en-US" smtClean="0"/>
              <a:t>3/24/16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30510487"/>
            <a:ext cx="111099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30510487"/>
            <a:ext cx="74066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53ECC-C311-B24D-BF10-520E8FC0D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77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32" r="68325" b="24686"/>
          <a:stretch/>
        </p:blipFill>
        <p:spPr>
          <a:xfrm>
            <a:off x="27896910" y="1213166"/>
            <a:ext cx="3211055" cy="350296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57199" y="362108"/>
            <a:ext cx="32112857" cy="5705036"/>
          </a:xfrm>
          <a:prstGeom prst="rect">
            <a:avLst/>
          </a:prstGeom>
          <a:solidFill>
            <a:schemeClr val="tx1">
              <a:lumMod val="50000"/>
              <a:lumOff val="50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2076" y="19503877"/>
            <a:ext cx="41728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Introduction</a:t>
            </a:r>
            <a:endParaRPr lang="en-US" sz="72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92076" y="20800640"/>
            <a:ext cx="1050130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charset="2"/>
              <a:buChar char="§"/>
            </a:pPr>
            <a:r>
              <a:rPr lang="en-US" sz="5000" dirty="0"/>
              <a:t>The </a:t>
            </a:r>
            <a:r>
              <a:rPr lang="en-US" sz="5000" dirty="0" smtClean="0"/>
              <a:t>Camera </a:t>
            </a:r>
            <a:r>
              <a:rPr lang="en-US" sz="5000" dirty="0"/>
              <a:t>M</a:t>
            </a:r>
            <a:r>
              <a:rPr lang="en-US" sz="5000" dirty="0" smtClean="0"/>
              <a:t>ouse </a:t>
            </a:r>
            <a:r>
              <a:rPr lang="en-US" sz="5000" dirty="0"/>
              <a:t>allows people without a high degree of motor control over their limbs to control a computer cursor by tracking their head movement.</a:t>
            </a:r>
          </a:p>
          <a:p>
            <a:pPr marL="857250" indent="-857250">
              <a:buFont typeface="Wingdings" charset="2"/>
              <a:buChar char="§"/>
            </a:pPr>
            <a:r>
              <a:rPr lang="en-US" sz="5000" dirty="0" smtClean="0"/>
              <a:t>However</a:t>
            </a:r>
            <a:r>
              <a:rPr lang="en-US" sz="5000" dirty="0"/>
              <a:t>, pointing with our head can be difficult to control, frustrating and inaccurate</a:t>
            </a:r>
            <a:r>
              <a:rPr lang="en-US" sz="5000" dirty="0" smtClean="0"/>
              <a:t>.</a:t>
            </a:r>
            <a:endParaRPr lang="en-US" sz="5000" dirty="0"/>
          </a:p>
        </p:txBody>
      </p:sp>
      <p:sp>
        <p:nvSpPr>
          <p:cNvPr id="9" name="TextBox 8"/>
          <p:cNvSpPr txBox="1"/>
          <p:nvPr/>
        </p:nvSpPr>
        <p:spPr>
          <a:xfrm>
            <a:off x="22565347" y="19363052"/>
            <a:ext cx="42326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/>
              <a:t>Experiment</a:t>
            </a:r>
            <a:endParaRPr lang="en-US" sz="6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565697" y="20800640"/>
            <a:ext cx="9517730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charset="2"/>
              <a:buChar char="§"/>
            </a:pPr>
            <a:r>
              <a:rPr lang="en-US" sz="5000" dirty="0" smtClean="0"/>
              <a:t>Within-subject design</a:t>
            </a:r>
          </a:p>
          <a:p>
            <a:pPr marL="857250" indent="-857250">
              <a:buFont typeface="Wingdings" charset="2"/>
              <a:buChar char="§"/>
            </a:pPr>
            <a:r>
              <a:rPr lang="en-US" sz="5000" dirty="0" smtClean="0"/>
              <a:t>12 participants</a:t>
            </a:r>
          </a:p>
          <a:p>
            <a:pPr marL="857250" indent="-857250">
              <a:buFont typeface="Wingdings" charset="2"/>
              <a:buChar char="§"/>
            </a:pPr>
            <a:r>
              <a:rPr lang="en-US" sz="5000" dirty="0" smtClean="0"/>
              <a:t>Telephone keypad target system, Camera Mouse tool developed by Boston College</a:t>
            </a:r>
          </a:p>
          <a:p>
            <a:pPr marL="857250" indent="-857250">
              <a:buFont typeface="Wingdings" charset="2"/>
              <a:buChar char="§"/>
            </a:pPr>
            <a:r>
              <a:rPr lang="en-US" sz="5000" dirty="0" smtClean="0"/>
              <a:t>Independent variable: target assistance</a:t>
            </a:r>
          </a:p>
          <a:p>
            <a:pPr marL="857250" indent="-857250">
              <a:buFont typeface="Wingdings" charset="2"/>
              <a:buChar char="§"/>
            </a:pPr>
            <a:r>
              <a:rPr lang="en-US" sz="5000" dirty="0" smtClean="0"/>
              <a:t>Dependent variables: time, error rate</a:t>
            </a:r>
          </a:p>
          <a:p>
            <a:pPr marL="857250" indent="-857250">
              <a:buFont typeface="Wingdings" charset="2"/>
              <a:buChar char="§"/>
            </a:pPr>
            <a:r>
              <a:rPr lang="en-US" sz="5000" dirty="0" smtClean="0"/>
              <a:t>Results are pending, but you can give us feedback</a:t>
            </a:r>
          </a:p>
          <a:p>
            <a:pPr marL="857250" indent="-857250">
              <a:buFont typeface="Wingdings" charset="2"/>
              <a:buChar char="§"/>
            </a:pPr>
            <a:endParaRPr lang="en-US" sz="5000" dirty="0"/>
          </a:p>
        </p:txBody>
      </p:sp>
      <p:sp>
        <p:nvSpPr>
          <p:cNvPr id="11" name="TextBox 10"/>
          <p:cNvSpPr txBox="1"/>
          <p:nvPr/>
        </p:nvSpPr>
        <p:spPr>
          <a:xfrm>
            <a:off x="11736290" y="19428838"/>
            <a:ext cx="88819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Research</a:t>
            </a:r>
            <a:r>
              <a:rPr lang="en-US" sz="6000" b="1" dirty="0" smtClean="0"/>
              <a:t> </a:t>
            </a:r>
            <a:r>
              <a:rPr lang="en-US" sz="6600" b="1" dirty="0" smtClean="0"/>
              <a:t>Questions</a:t>
            </a:r>
            <a:endParaRPr lang="en-US" sz="6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44286" y="4423950"/>
            <a:ext cx="188592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CS4995 – Interactive Human-Centered Systems </a:t>
            </a:r>
            <a:r>
              <a:rPr lang="en-US" sz="6000" dirty="0" smtClean="0"/>
              <a:t>Final Project</a:t>
            </a:r>
            <a:endParaRPr lang="en-US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8310901" y="796994"/>
            <a:ext cx="164054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/>
              <a:t>A Comparative Study of Target Assistance </a:t>
            </a:r>
          </a:p>
          <a:p>
            <a:pPr algn="ctr"/>
            <a:r>
              <a:rPr lang="en-US" sz="7200" b="1" dirty="0"/>
              <a:t>For Pointing with </a:t>
            </a:r>
            <a:r>
              <a:rPr lang="en-US" sz="7200" b="1" dirty="0" smtClean="0"/>
              <a:t>a Camera Mouse</a:t>
            </a:r>
            <a:endParaRPr lang="en-US" sz="7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736290" y="20906900"/>
            <a:ext cx="1028614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charset="2"/>
              <a:buChar char="§"/>
            </a:pPr>
            <a:r>
              <a:rPr lang="en-US" sz="5000" dirty="0"/>
              <a:t>Does expanding targets allow people to select targets faster and more easily when using the camera mouse</a:t>
            </a:r>
            <a:r>
              <a:rPr lang="en-US" sz="5000" dirty="0" smtClean="0"/>
              <a:t>?</a:t>
            </a:r>
          </a:p>
          <a:p>
            <a:pPr marL="857250" indent="-857250">
              <a:buFont typeface="Wingdings" charset="2"/>
              <a:buChar char="§"/>
            </a:pPr>
            <a:r>
              <a:rPr lang="en-US" sz="5000" dirty="0" smtClean="0"/>
              <a:t>Are </a:t>
            </a:r>
            <a:r>
              <a:rPr lang="en-US" sz="5000" dirty="0"/>
              <a:t>there any important limitations or challenges to using the Camera Mouse to control a mouse cursor?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56480" y="3161680"/>
            <a:ext cx="187274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Prasanna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Iyengar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</a:t>
            </a:r>
            <a:r>
              <a:rPr lang="en-US" sz="6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SoHyun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Park</a:t>
            </a:r>
            <a:r>
              <a:rPr lang="en-US" sz="66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</a:t>
            </a:r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Joshua </a:t>
            </a:r>
            <a:r>
              <a:rPr lang="en-US" sz="6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Smith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3560" y="7340365"/>
            <a:ext cx="7753389" cy="102338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4287" y="7261116"/>
            <a:ext cx="8006126" cy="103131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1778245" y="17708414"/>
            <a:ext cx="9009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/>
              <a:t>With Target Assistance</a:t>
            </a:r>
            <a:endParaRPr lang="en-US" sz="5400"/>
          </a:p>
        </p:txBody>
      </p:sp>
      <p:sp>
        <p:nvSpPr>
          <p:cNvPr id="29" name="TextBox 28"/>
          <p:cNvSpPr txBox="1"/>
          <p:nvPr/>
        </p:nvSpPr>
        <p:spPr>
          <a:xfrm>
            <a:off x="15193318" y="17706409"/>
            <a:ext cx="4788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Normal Pointing</a:t>
            </a:r>
            <a:endParaRPr lang="en-US" sz="5400" dirty="0"/>
          </a:p>
        </p:txBody>
      </p:sp>
      <p:sp>
        <p:nvSpPr>
          <p:cNvPr id="30" name="TextBox 29"/>
          <p:cNvSpPr txBox="1"/>
          <p:nvPr/>
        </p:nvSpPr>
        <p:spPr>
          <a:xfrm>
            <a:off x="709248" y="29382365"/>
            <a:ext cx="1035934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charset="2"/>
              <a:buChar char="§"/>
            </a:pPr>
            <a:r>
              <a:rPr lang="en-US" sz="5000" dirty="0"/>
              <a:t>Use target assistance in the form of expanding targets to facilitate targeting faster and easier.</a:t>
            </a:r>
            <a:endParaRPr lang="en-US" sz="5000" dirty="0" smtClean="0"/>
          </a:p>
        </p:txBody>
      </p:sp>
      <p:sp>
        <p:nvSpPr>
          <p:cNvPr id="31" name="TextBox 30"/>
          <p:cNvSpPr txBox="1"/>
          <p:nvPr/>
        </p:nvSpPr>
        <p:spPr>
          <a:xfrm>
            <a:off x="740179" y="28191629"/>
            <a:ext cx="28472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Solution</a:t>
            </a:r>
            <a:endParaRPr lang="en-US" sz="6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91" y="7340365"/>
            <a:ext cx="8105870" cy="1028577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95448" y="17706409"/>
            <a:ext cx="4579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Camera Mouse</a:t>
            </a:r>
            <a:endParaRPr lang="en-US" sz="54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068394" y="10907486"/>
            <a:ext cx="454905" cy="1000464"/>
          </a:xfrm>
          <a:prstGeom prst="straightConnector1">
            <a:avLst/>
          </a:prstGeom>
          <a:ln w="117475">
            <a:solidFill>
              <a:srgbClr val="FFFF00"/>
            </a:solidFill>
            <a:prstDash val="sysDot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26797981" y="10832926"/>
            <a:ext cx="842870" cy="2484657"/>
          </a:xfrm>
          <a:prstGeom prst="straightConnector1">
            <a:avLst/>
          </a:prstGeom>
          <a:ln w="190500">
            <a:solidFill>
              <a:srgbClr val="FFFF00"/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Striped Right Arrow 21"/>
          <p:cNvSpPr/>
          <p:nvPr/>
        </p:nvSpPr>
        <p:spPr>
          <a:xfrm>
            <a:off x="11089063" y="11832621"/>
            <a:ext cx="2011680" cy="151544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17916525" y="10832926"/>
            <a:ext cx="984186" cy="2515137"/>
          </a:xfrm>
          <a:prstGeom prst="straightConnector1">
            <a:avLst/>
          </a:prstGeom>
          <a:ln w="190500">
            <a:solidFill>
              <a:srgbClr val="FFFF00"/>
            </a:solidFill>
            <a:prstDash val="sysDash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269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169</Words>
  <Application>Microsoft Macintosh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Wingdings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Sohyun Park</dc:creator>
  <cp:lastModifiedBy>Sohyun Park</cp:lastModifiedBy>
  <cp:revision>36</cp:revision>
  <dcterms:created xsi:type="dcterms:W3CDTF">2016-03-23T22:30:28Z</dcterms:created>
  <dcterms:modified xsi:type="dcterms:W3CDTF">2016-03-24T17:06:56Z</dcterms:modified>
</cp:coreProperties>
</file>